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11"/>
  </p:notesMasterIdLst>
  <p:sldIdLst>
    <p:sldId id="256" r:id="rId2"/>
    <p:sldId id="257" r:id="rId3"/>
    <p:sldId id="258" r:id="rId4"/>
    <p:sldId id="259" r:id="rId5"/>
    <p:sldId id="260" r:id="rId6"/>
    <p:sldId id="261" r:id="rId7"/>
    <p:sldId id="265" r:id="rId8"/>
    <p:sldId id="263" r:id="rId9"/>
    <p:sldId id="264" r:id="rId10"/>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p="http://schemas.openxmlformats.org/presentationml/2006/main" xmlns:r="http://schemas.openxmlformats.org/officeDocument/2006/relationships" xmlns:a="http://schemas.openxmlformats.org/drawingml/2006/main" xmlns="">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009900"/>
    <a:srgbClr val="00330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0296" autoAdjust="0"/>
  </p:normalViewPr>
  <p:slideViewPr>
    <p:cSldViewPr>
      <p:cViewPr varScale="1">
        <p:scale>
          <a:sx n="88" d="100"/>
          <a:sy n="88" d="100"/>
        </p:scale>
        <p:origin x="-824" y="-104"/>
      </p:cViewPr>
      <p:guideLst>
        <p:guide orient="horz" pos="2160"/>
        <p:guide pos="2880"/>
      </p:guideLst>
    </p:cSldViewPr>
  </p:slideViewPr>
  <p:notesTextViewPr>
    <p:cViewPr>
      <p:scale>
        <a:sx n="1" d="1"/>
        <a:sy n="1" d="1"/>
      </p:scale>
      <p:origin x="0" y="0"/>
    </p:cViewPr>
  </p:notesTextViewPr>
  <p:notesViewPr>
    <p:cSldViewPr>
      <p:cViewPr varScale="1">
        <p:scale>
          <a:sx n="73" d="100"/>
          <a:sy n="73" d="100"/>
        </p:scale>
        <p:origin x="-3282" y="-120"/>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4" cy="511731"/>
          </a:xfrm>
          <a:prstGeom prst="rect">
            <a:avLst/>
          </a:prstGeom>
        </p:spPr>
        <p:txBody>
          <a:bodyPr vert="horz" lIns="94640" tIns="47320" rIns="94640" bIns="47320" rtlCol="0"/>
          <a:lstStyle>
            <a:lvl1pPr algn="l">
              <a:defRPr sz="1200"/>
            </a:lvl1pPr>
          </a:lstStyle>
          <a:p>
            <a:endParaRPr lang="en-PH"/>
          </a:p>
        </p:txBody>
      </p:sp>
      <p:sp>
        <p:nvSpPr>
          <p:cNvPr id="3" name="Date Placeholder 2"/>
          <p:cNvSpPr>
            <a:spLocks noGrp="1"/>
          </p:cNvSpPr>
          <p:nvPr>
            <p:ph type="dt" idx="1"/>
          </p:nvPr>
        </p:nvSpPr>
        <p:spPr>
          <a:xfrm>
            <a:off x="4021294" y="0"/>
            <a:ext cx="3076364" cy="511731"/>
          </a:xfrm>
          <a:prstGeom prst="rect">
            <a:avLst/>
          </a:prstGeom>
        </p:spPr>
        <p:txBody>
          <a:bodyPr vert="horz" lIns="94640" tIns="47320" rIns="94640" bIns="47320" rtlCol="0"/>
          <a:lstStyle>
            <a:lvl1pPr algn="r">
              <a:defRPr sz="1200"/>
            </a:lvl1pPr>
          </a:lstStyle>
          <a:p>
            <a:fld id="{7DA9F0FC-9F14-403D-8FEF-65371A6D2F0D}" type="datetimeFigureOut">
              <a:rPr lang="en-PH" smtClean="0"/>
              <a:pPr/>
              <a:t>2/27/19</a:t>
            </a:fld>
            <a:endParaRPr lang="en-PH"/>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640" tIns="47320" rIns="94640" bIns="47320" rtlCol="0" anchor="ctr"/>
          <a:lstStyle/>
          <a:p>
            <a:endParaRPr lang="en-PH"/>
          </a:p>
        </p:txBody>
      </p:sp>
      <p:sp>
        <p:nvSpPr>
          <p:cNvPr id="5" name="Notes Placeholder 4"/>
          <p:cNvSpPr>
            <a:spLocks noGrp="1"/>
          </p:cNvSpPr>
          <p:nvPr>
            <p:ph type="body" sz="quarter" idx="3"/>
          </p:nvPr>
        </p:nvSpPr>
        <p:spPr>
          <a:xfrm>
            <a:off x="709930" y="4861442"/>
            <a:ext cx="5679440" cy="4605576"/>
          </a:xfrm>
          <a:prstGeom prst="rect">
            <a:avLst/>
          </a:prstGeom>
        </p:spPr>
        <p:txBody>
          <a:bodyPr vert="horz" lIns="94640" tIns="47320" rIns="94640" bIns="473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9721106"/>
            <a:ext cx="3076364" cy="511731"/>
          </a:xfrm>
          <a:prstGeom prst="rect">
            <a:avLst/>
          </a:prstGeom>
        </p:spPr>
        <p:txBody>
          <a:bodyPr vert="horz" lIns="94640" tIns="47320" rIns="94640" bIns="47320" rtlCol="0" anchor="b"/>
          <a:lstStyle>
            <a:lvl1pPr algn="l">
              <a:defRPr sz="1200"/>
            </a:lvl1pPr>
          </a:lstStyle>
          <a:p>
            <a:endParaRPr lang="en-PH"/>
          </a:p>
        </p:txBody>
      </p:sp>
      <p:sp>
        <p:nvSpPr>
          <p:cNvPr id="7" name="Slide Number Placeholder 6"/>
          <p:cNvSpPr>
            <a:spLocks noGrp="1"/>
          </p:cNvSpPr>
          <p:nvPr>
            <p:ph type="sldNum" sz="quarter" idx="5"/>
          </p:nvPr>
        </p:nvSpPr>
        <p:spPr>
          <a:xfrm>
            <a:off x="4021294" y="9721106"/>
            <a:ext cx="3076364" cy="511731"/>
          </a:xfrm>
          <a:prstGeom prst="rect">
            <a:avLst/>
          </a:prstGeom>
        </p:spPr>
        <p:txBody>
          <a:bodyPr vert="horz" lIns="94640" tIns="47320" rIns="94640" bIns="47320" rtlCol="0" anchor="b"/>
          <a:lstStyle>
            <a:lvl1pPr algn="r">
              <a:defRPr sz="1200"/>
            </a:lvl1pPr>
          </a:lstStyle>
          <a:p>
            <a:fld id="{9995AAF4-BFCD-46B9-BBCD-E57FDC947F21}" type="slidenum">
              <a:rPr lang="en-PH" smtClean="0"/>
              <a:pPr/>
              <a:t>‹#›</a:t>
            </a:fld>
            <a:endParaRPr lang="en-P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9879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404"/>
            <a:r>
              <a:rPr lang="en-US" dirty="0"/>
              <a:t>Ladies and gentlemen, good morning. It is truly a pleasure to be with you all in this very important event, the </a:t>
            </a:r>
            <a:r>
              <a:rPr lang="en-US" b="1" dirty="0"/>
              <a:t>International Conference on Forest and Landscape Restoration (FLR), </a:t>
            </a:r>
            <a:r>
              <a:rPr lang="en-US" dirty="0"/>
              <a:t>as part of the project on ACIAR ASEM 2016/103 entitled </a:t>
            </a:r>
            <a:r>
              <a:rPr lang="en-US" b="1" i="1" dirty="0"/>
              <a:t>“Enhancing Livelihoods through Forest and Landscape Restoration”</a:t>
            </a:r>
            <a:r>
              <a:rPr lang="en-US" dirty="0"/>
              <a:t>, with funding support from the Australian Government, as this brings together the practitioners and scientists on Forest and Landscape Restoration from across the globe. </a:t>
            </a:r>
            <a:endParaRPr lang="en-PH" dirty="0">
              <a:effectLst/>
            </a:endParaRPr>
          </a:p>
          <a:p>
            <a:endParaRPr lang="en-PH" dirty="0"/>
          </a:p>
          <a:p>
            <a:pPr defTabSz="946404"/>
            <a:r>
              <a:rPr lang="en-US" dirty="0"/>
              <a:t>I understand that today, 27 February 2019, is the last day of the 3-day event, yet, valuable discussions on the different initiatives are set to unfold. FLR is not really new as we are already applying some of its principles in our forest restoration efforts. However, embracing FLR and getting familiar with the terms and activities associated with FLR such as the landscapes, engagement of different stakeholders,  multiple benefits that can be derived in doing FLR, maintenance and enhancement of ecosystem, resiliency and the like is another thing.</a:t>
            </a:r>
            <a:endParaRPr lang="en-PH" dirty="0"/>
          </a:p>
          <a:p>
            <a:endParaRPr lang="en-PH" dirty="0"/>
          </a:p>
        </p:txBody>
      </p:sp>
      <p:sp>
        <p:nvSpPr>
          <p:cNvPr id="4" name="Slide Number Placeholder 3"/>
          <p:cNvSpPr>
            <a:spLocks noGrp="1"/>
          </p:cNvSpPr>
          <p:nvPr>
            <p:ph type="sldNum" sz="quarter" idx="10"/>
          </p:nvPr>
        </p:nvSpPr>
        <p:spPr/>
        <p:txBody>
          <a:bodyPr/>
          <a:lstStyle/>
          <a:p>
            <a:fld id="{9995AAF4-BFCD-46B9-BBCD-E57FDC947F21}" type="slidenum">
              <a:rPr lang="en-PH" smtClean="0"/>
              <a:pPr/>
              <a:t>1</a:t>
            </a:fld>
            <a:endParaRPr lang="en-P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50720527"/>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that the Philippines has a fair share of implementing FLR.  Just recently, the Department of Environment and Natural Resources (DENR) has issued the  Philippine’s Revised Implementing Rules and Regulations (IRR) on Executive Order No. 193, Series of 2015, Expanding the Coverage of the National Greening Program (NGP) wherein </a:t>
            </a:r>
            <a:r>
              <a:rPr lang="en-US" b="1" dirty="0"/>
              <a:t>FLR is identified as the approach in developing the remaining unproductive and degraded forestlands of the country</a:t>
            </a:r>
            <a:r>
              <a:rPr lang="en-US" dirty="0"/>
              <a:t>.</a:t>
            </a:r>
            <a:endParaRPr lang="en-PH" dirty="0"/>
          </a:p>
        </p:txBody>
      </p:sp>
      <p:sp>
        <p:nvSpPr>
          <p:cNvPr id="4" name="Slide Number Placeholder 3"/>
          <p:cNvSpPr>
            <a:spLocks noGrp="1"/>
          </p:cNvSpPr>
          <p:nvPr>
            <p:ph type="sldNum" sz="quarter" idx="10"/>
          </p:nvPr>
        </p:nvSpPr>
        <p:spPr/>
        <p:txBody>
          <a:bodyPr/>
          <a:lstStyle/>
          <a:p>
            <a:fld id="{9995AAF4-BFCD-46B9-BBCD-E57FDC947F21}" type="slidenum">
              <a:rPr lang="en-PH" smtClean="0"/>
              <a:pPr/>
              <a:t>2</a:t>
            </a:fld>
            <a:endParaRPr lang="en-P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32265942"/>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404"/>
            <a:r>
              <a:rPr lang="en-US" dirty="0"/>
              <a:t>For information of everybody, </a:t>
            </a:r>
            <a:r>
              <a:rPr lang="en-US" b="1" dirty="0"/>
              <a:t>NGP  is a massive forest rehabilitation program of the Philippine government which seeks  to grow 1.5 Billion trees in 1.5 Million hectares nationwide within a period of six years, from 2011-2016, and was extended from 2017 up to 2028. </a:t>
            </a:r>
            <a:r>
              <a:rPr lang="en-US" dirty="0"/>
              <a:t>As of December 2018, NGP has already planted 1.67 Billion seedlings of various species in 1.8 Million hectares of open and degraded areas. Currently, more than 3 Million hectares remain </a:t>
            </a:r>
            <a:r>
              <a:rPr lang="en-US" dirty="0" err="1"/>
              <a:t>plantable</a:t>
            </a:r>
            <a:r>
              <a:rPr lang="en-US" dirty="0"/>
              <a:t>.</a:t>
            </a:r>
            <a:endParaRPr lang="en-PH" dirty="0"/>
          </a:p>
          <a:p>
            <a:endParaRPr lang="en-PH" dirty="0"/>
          </a:p>
        </p:txBody>
      </p:sp>
      <p:sp>
        <p:nvSpPr>
          <p:cNvPr id="4" name="Slide Number Placeholder 3"/>
          <p:cNvSpPr>
            <a:spLocks noGrp="1"/>
          </p:cNvSpPr>
          <p:nvPr>
            <p:ph type="sldNum" sz="quarter" idx="10"/>
          </p:nvPr>
        </p:nvSpPr>
        <p:spPr/>
        <p:txBody>
          <a:bodyPr/>
          <a:lstStyle/>
          <a:p>
            <a:fld id="{9995AAF4-BFCD-46B9-BBCD-E57FDC947F21}" type="slidenum">
              <a:rPr lang="en-PH" smtClean="0"/>
              <a:pPr/>
              <a:t>3</a:t>
            </a:fld>
            <a:endParaRPr lang="en-P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25537551"/>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404"/>
            <a:r>
              <a:rPr lang="en-US" dirty="0"/>
              <a:t>Further, there are increasing support from private sectors and development partners, both in technical and financial aspects, to help restore or bring back our forests.  One good example was the development of the Philippine National Action Plan on Forest and Landscape Restoration (2016-2018) through the Food and Agriculture Organization (FAO), which serves as basis in carrying out FLR actions.  Continuing FLR actions are undertaken in Bohol in the </a:t>
            </a:r>
            <a:r>
              <a:rPr lang="en-US" dirty="0" err="1"/>
              <a:t>Visayas</a:t>
            </a:r>
            <a:r>
              <a:rPr lang="en-US" dirty="0"/>
              <a:t> and in Bataan in the Northern part of Luzon. </a:t>
            </a:r>
            <a:endParaRPr lang="en-PH" dirty="0"/>
          </a:p>
        </p:txBody>
      </p:sp>
      <p:sp>
        <p:nvSpPr>
          <p:cNvPr id="4" name="Slide Number Placeholder 3"/>
          <p:cNvSpPr>
            <a:spLocks noGrp="1"/>
          </p:cNvSpPr>
          <p:nvPr>
            <p:ph type="sldNum" sz="quarter" idx="10"/>
          </p:nvPr>
        </p:nvSpPr>
        <p:spPr/>
        <p:txBody>
          <a:bodyPr/>
          <a:lstStyle/>
          <a:p>
            <a:fld id="{9995AAF4-BFCD-46B9-BBCD-E57FDC947F21}" type="slidenum">
              <a:rPr lang="en-PH" smtClean="0"/>
              <a:pPr/>
              <a:t>4</a:t>
            </a:fld>
            <a:endParaRPr lang="en-P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9777411"/>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404"/>
            <a:r>
              <a:rPr lang="en-US" dirty="0"/>
              <a:t>FLR will be piloted to include the application of Assisted Natural Regeneration (ANR), agroforestry, establishment of firebreaks and </a:t>
            </a:r>
            <a:r>
              <a:rPr lang="en-US" dirty="0" err="1"/>
              <a:t>greenbreaks</a:t>
            </a:r>
            <a:r>
              <a:rPr lang="en-US" dirty="0"/>
              <a:t>, rainwater harvesting,</a:t>
            </a:r>
            <a:r>
              <a:rPr lang="en-GB" dirty="0"/>
              <a:t> Conservation Farming</a:t>
            </a:r>
            <a:r>
              <a:rPr lang="en-US" dirty="0"/>
              <a:t>, Livelihood Programs, among others. </a:t>
            </a:r>
            <a:endParaRPr lang="en-PH" dirty="0"/>
          </a:p>
          <a:p>
            <a:endParaRPr lang="en-PH" dirty="0"/>
          </a:p>
        </p:txBody>
      </p:sp>
      <p:sp>
        <p:nvSpPr>
          <p:cNvPr id="4" name="Slide Number Placeholder 3"/>
          <p:cNvSpPr>
            <a:spLocks noGrp="1"/>
          </p:cNvSpPr>
          <p:nvPr>
            <p:ph type="sldNum" sz="quarter" idx="10"/>
          </p:nvPr>
        </p:nvSpPr>
        <p:spPr/>
        <p:txBody>
          <a:bodyPr/>
          <a:lstStyle/>
          <a:p>
            <a:fld id="{9995AAF4-BFCD-46B9-BBCD-E57FDC947F21}" type="slidenum">
              <a:rPr lang="en-PH" smtClean="0"/>
              <a:pPr/>
              <a:t>5</a:t>
            </a:fld>
            <a:endParaRPr lang="en-P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48822703"/>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FLR will be the main strategy in some of our future undertakings with development partners like the Food and Agriculture Organization (FAO) proposed project for funding under the Global Environment Facility (GEF 6). The full project document of the proposal has already been finalized and now ready for submission to GEF Secretariat. </a:t>
            </a:r>
            <a:endParaRPr lang="en-PH" dirty="0"/>
          </a:p>
          <a:p>
            <a:r>
              <a:rPr lang="en-US" dirty="0"/>
              <a:t> </a:t>
            </a:r>
            <a:endParaRPr lang="en-PH" dirty="0"/>
          </a:p>
          <a:p>
            <a:r>
              <a:rPr lang="en-US" dirty="0"/>
              <a:t>Further, additional support on FLR has been confirmed by a Donor, the International Climate Initiative (IKI) of the German Federal Ministry for the environment, Nature Conservation, Building and Nuclear Safety (BMUB), and that the project is expected to be operational this year. </a:t>
            </a:r>
            <a:endParaRPr lang="en-PH" dirty="0"/>
          </a:p>
          <a:p>
            <a:endParaRPr lang="en-PH" dirty="0"/>
          </a:p>
          <a:p>
            <a:r>
              <a:rPr lang="en-US" dirty="0"/>
              <a:t>To complete the big picture in forest restoration and management, the country has also embarked in the protection of its natural and residual forests of 6.8 Million hectares through the multi-stakeholders participation of forest communities, local government units, civil society organizations, and with the support of our law enforcement agency. </a:t>
            </a:r>
            <a:endParaRPr lang="en-PH" dirty="0"/>
          </a:p>
          <a:p>
            <a:r>
              <a:rPr lang="en-US" dirty="0"/>
              <a:t> </a:t>
            </a:r>
            <a:endParaRPr lang="en-PH" dirty="0"/>
          </a:p>
          <a:p>
            <a:endParaRPr lang="en-PH" dirty="0"/>
          </a:p>
        </p:txBody>
      </p:sp>
      <p:sp>
        <p:nvSpPr>
          <p:cNvPr id="4" name="Slide Number Placeholder 3"/>
          <p:cNvSpPr>
            <a:spLocks noGrp="1"/>
          </p:cNvSpPr>
          <p:nvPr>
            <p:ph type="sldNum" sz="quarter" idx="10"/>
          </p:nvPr>
        </p:nvSpPr>
        <p:spPr/>
        <p:txBody>
          <a:bodyPr/>
          <a:lstStyle/>
          <a:p>
            <a:fld id="{9995AAF4-BFCD-46B9-BBCD-E57FDC947F21}" type="slidenum">
              <a:rPr lang="en-PH" smtClean="0"/>
              <a:pPr/>
              <a:t>6</a:t>
            </a:fld>
            <a:endParaRPr lang="en-P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1862606"/>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we are still facing a lot of challenges in restoring and protecting our environment. We have just finished cleaning up the famous </a:t>
            </a:r>
            <a:r>
              <a:rPr lang="en-US" dirty="0" err="1"/>
              <a:t>Boracay</a:t>
            </a:r>
            <a:r>
              <a:rPr lang="en-US" dirty="0"/>
              <a:t> Island. </a:t>
            </a:r>
            <a:endParaRPr lang="en-PH" dirty="0"/>
          </a:p>
        </p:txBody>
      </p:sp>
      <p:sp>
        <p:nvSpPr>
          <p:cNvPr id="4" name="Slide Number Placeholder 3"/>
          <p:cNvSpPr>
            <a:spLocks noGrp="1"/>
          </p:cNvSpPr>
          <p:nvPr>
            <p:ph type="sldNum" sz="quarter" idx="10"/>
          </p:nvPr>
        </p:nvSpPr>
        <p:spPr/>
        <p:txBody>
          <a:bodyPr/>
          <a:lstStyle/>
          <a:p>
            <a:fld id="{9995AAF4-BFCD-46B9-BBCD-E57FDC947F21}" type="slidenum">
              <a:rPr lang="en-PH" smtClean="0"/>
              <a:pPr/>
              <a:t>7</a:t>
            </a:fld>
            <a:endParaRPr lang="en-P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84388584"/>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404"/>
            <a:r>
              <a:rPr lang="en-US" dirty="0"/>
              <a:t>Now our bigger challenge is to rehabilitate the Manila Bay dubbed as “Battle for Manila Bay”. DENR Secretary Roy A. </a:t>
            </a:r>
            <a:r>
              <a:rPr lang="en-US" dirty="0" err="1"/>
              <a:t>Cimatu</a:t>
            </a:r>
            <a:r>
              <a:rPr lang="en-US" dirty="0"/>
              <a:t> announced that </a:t>
            </a:r>
            <a:r>
              <a:rPr lang="en-US" b="1" i="1" dirty="0"/>
              <a:t>this is the battle that will be won not with force but with the firm resolve to bring Manila Bay back to life</a:t>
            </a:r>
            <a:r>
              <a:rPr lang="en-US" dirty="0"/>
              <a:t>. And for the information of all, the rehabilitation of Manila Bay commenced last 27 January 2019. And I believe that the commitment and active participation showed by every Filipino in rehabilitating Manila Bay on that day is a manifestation that we have already won the battle for Manila Bay.</a:t>
            </a:r>
            <a:endParaRPr lang="en-PH" dirty="0"/>
          </a:p>
          <a:p>
            <a:endParaRPr lang="en-PH" dirty="0"/>
          </a:p>
        </p:txBody>
      </p:sp>
      <p:sp>
        <p:nvSpPr>
          <p:cNvPr id="4" name="Slide Number Placeholder 3"/>
          <p:cNvSpPr>
            <a:spLocks noGrp="1"/>
          </p:cNvSpPr>
          <p:nvPr>
            <p:ph type="sldNum" sz="quarter" idx="10"/>
          </p:nvPr>
        </p:nvSpPr>
        <p:spPr/>
        <p:txBody>
          <a:bodyPr/>
          <a:lstStyle/>
          <a:p>
            <a:fld id="{9995AAF4-BFCD-46B9-BBCD-E57FDC947F21}" type="slidenum">
              <a:rPr lang="en-PH" smtClean="0"/>
              <a:pPr/>
              <a:t>8</a:t>
            </a:fld>
            <a:endParaRPr lang="en-P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42312621"/>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wish you all a successful discussion today. May all your </a:t>
            </a:r>
            <a:r>
              <a:rPr lang="en-US" dirty="0" err="1"/>
              <a:t>learnings</a:t>
            </a:r>
            <a:r>
              <a:rPr lang="en-US" dirty="0"/>
              <a:t> be the important elements in beefing up efforts toward the restoration of respective degraded forest landscapes.</a:t>
            </a:r>
            <a:r>
              <a:rPr lang="en-PH" dirty="0">
                <a:effectLst/>
              </a:rPr>
              <a:t> </a:t>
            </a:r>
            <a:r>
              <a:rPr lang="en-US" dirty="0"/>
              <a:t> </a:t>
            </a:r>
          </a:p>
          <a:p>
            <a:endParaRPr lang="en-PH" dirty="0"/>
          </a:p>
          <a:p>
            <a:r>
              <a:rPr lang="en-US" dirty="0" err="1"/>
              <a:t>Maraming</a:t>
            </a:r>
            <a:r>
              <a:rPr lang="en-US" dirty="0"/>
              <a:t> </a:t>
            </a:r>
            <a:r>
              <a:rPr lang="en-US" dirty="0" err="1"/>
              <a:t>salamat</a:t>
            </a:r>
            <a:r>
              <a:rPr lang="en-US" dirty="0"/>
              <a:t>.   Mabuhay!</a:t>
            </a:r>
            <a:endParaRPr lang="en-PH" dirty="0"/>
          </a:p>
        </p:txBody>
      </p:sp>
      <p:sp>
        <p:nvSpPr>
          <p:cNvPr id="4" name="Slide Number Placeholder 3"/>
          <p:cNvSpPr>
            <a:spLocks noGrp="1"/>
          </p:cNvSpPr>
          <p:nvPr>
            <p:ph type="sldNum" sz="quarter" idx="10"/>
          </p:nvPr>
        </p:nvSpPr>
        <p:spPr/>
        <p:txBody>
          <a:bodyPr/>
          <a:lstStyle/>
          <a:p>
            <a:fld id="{9995AAF4-BFCD-46B9-BBCD-E57FDC947F21}" type="slidenum">
              <a:rPr lang="en-PH" smtClean="0"/>
              <a:pPr/>
              <a:t>9</a:t>
            </a:fld>
            <a:endParaRPr lang="en-P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4767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P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PH"/>
          </a:p>
        </p:txBody>
      </p:sp>
      <p:sp>
        <p:nvSpPr>
          <p:cNvPr id="4" name="Date Placeholder 3"/>
          <p:cNvSpPr>
            <a:spLocks noGrp="1"/>
          </p:cNvSpPr>
          <p:nvPr>
            <p:ph type="dt" sz="half" idx="10"/>
          </p:nvPr>
        </p:nvSpPr>
        <p:spPr/>
        <p:txBody>
          <a:bodyPr/>
          <a:lstStyle/>
          <a:p>
            <a:fld id="{B7D30DC2-9B6C-4C67-B605-1662ADC7D8FE}" type="datetimeFigureOut">
              <a:rPr lang="en-PH" smtClean="0"/>
              <a:pPr/>
              <a:t>2/27/19</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15935710-F7F6-48B3-A0C5-F1965733A108}" type="slidenum">
              <a:rPr lang="en-PH" smtClean="0"/>
              <a:pPr/>
              <a:t>‹#›</a:t>
            </a:fld>
            <a:endParaRPr lang="en-P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55125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B7D30DC2-9B6C-4C67-B605-1662ADC7D8FE}" type="datetimeFigureOut">
              <a:rPr lang="en-PH" smtClean="0"/>
              <a:pPr/>
              <a:t>2/27/19</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15935710-F7F6-48B3-A0C5-F1965733A108}" type="slidenum">
              <a:rPr lang="en-PH" smtClean="0"/>
              <a:pPr/>
              <a:t>‹#›</a:t>
            </a:fld>
            <a:endParaRPr lang="en-P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75735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B7D30DC2-9B6C-4C67-B605-1662ADC7D8FE}" type="datetimeFigureOut">
              <a:rPr lang="en-PH" smtClean="0"/>
              <a:pPr/>
              <a:t>2/27/19</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15935710-F7F6-48B3-A0C5-F1965733A108}" type="slidenum">
              <a:rPr lang="en-PH" smtClean="0"/>
              <a:pPr/>
              <a:t>‹#›</a:t>
            </a:fld>
            <a:endParaRPr lang="en-P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00788691"/>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B7D30DC2-9B6C-4C67-B605-1662ADC7D8FE}" type="datetimeFigureOut">
              <a:rPr lang="en-PH" smtClean="0"/>
              <a:pPr/>
              <a:t>2/27/19</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15935710-F7F6-48B3-A0C5-F1965733A108}" type="slidenum">
              <a:rPr lang="en-PH" smtClean="0"/>
              <a:pPr/>
              <a:t>‹#›</a:t>
            </a:fld>
            <a:endParaRPr lang="en-P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15496647"/>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P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D30DC2-9B6C-4C67-B605-1662ADC7D8FE}" type="datetimeFigureOut">
              <a:rPr lang="en-PH" smtClean="0"/>
              <a:pPr/>
              <a:t>2/27/19</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15935710-F7F6-48B3-A0C5-F1965733A108}" type="slidenum">
              <a:rPr lang="en-PH" smtClean="0"/>
              <a:pPr/>
              <a:t>‹#›</a:t>
            </a:fld>
            <a:endParaRPr lang="en-P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24527518"/>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p:cNvSpPr>
            <a:spLocks noGrp="1"/>
          </p:cNvSpPr>
          <p:nvPr>
            <p:ph type="dt" sz="half" idx="10"/>
          </p:nvPr>
        </p:nvSpPr>
        <p:spPr/>
        <p:txBody>
          <a:bodyPr/>
          <a:lstStyle/>
          <a:p>
            <a:fld id="{B7D30DC2-9B6C-4C67-B605-1662ADC7D8FE}" type="datetimeFigureOut">
              <a:rPr lang="en-PH" smtClean="0"/>
              <a:pPr/>
              <a:t>2/27/19</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15935710-F7F6-48B3-A0C5-F1965733A108}" type="slidenum">
              <a:rPr lang="en-PH" smtClean="0"/>
              <a:pPr/>
              <a:t>‹#›</a:t>
            </a:fld>
            <a:endParaRPr lang="en-P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93361099"/>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P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p:cNvSpPr>
            <a:spLocks noGrp="1"/>
          </p:cNvSpPr>
          <p:nvPr>
            <p:ph type="dt" sz="half" idx="10"/>
          </p:nvPr>
        </p:nvSpPr>
        <p:spPr/>
        <p:txBody>
          <a:bodyPr/>
          <a:lstStyle/>
          <a:p>
            <a:fld id="{B7D30DC2-9B6C-4C67-B605-1662ADC7D8FE}" type="datetimeFigureOut">
              <a:rPr lang="en-PH" smtClean="0"/>
              <a:pPr/>
              <a:t>2/27/19</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15935710-F7F6-48B3-A0C5-F1965733A108}" type="slidenum">
              <a:rPr lang="en-PH" smtClean="0"/>
              <a:pPr/>
              <a:t>‹#›</a:t>
            </a:fld>
            <a:endParaRPr lang="en-P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5857228"/>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2"/>
          <p:cNvSpPr>
            <a:spLocks noGrp="1"/>
          </p:cNvSpPr>
          <p:nvPr>
            <p:ph type="dt" sz="half" idx="10"/>
          </p:nvPr>
        </p:nvSpPr>
        <p:spPr/>
        <p:txBody>
          <a:bodyPr/>
          <a:lstStyle/>
          <a:p>
            <a:fld id="{B7D30DC2-9B6C-4C67-B605-1662ADC7D8FE}" type="datetimeFigureOut">
              <a:rPr lang="en-PH" smtClean="0"/>
              <a:pPr/>
              <a:t>2/27/19</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15935710-F7F6-48B3-A0C5-F1965733A108}" type="slidenum">
              <a:rPr lang="en-PH" smtClean="0"/>
              <a:pPr/>
              <a:t>‹#›</a:t>
            </a:fld>
            <a:endParaRPr lang="en-P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5884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30DC2-9B6C-4C67-B605-1662ADC7D8FE}" type="datetimeFigureOut">
              <a:rPr lang="en-PH" smtClean="0"/>
              <a:pPr/>
              <a:t>2/27/19</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15935710-F7F6-48B3-A0C5-F1965733A108}" type="slidenum">
              <a:rPr lang="en-PH" smtClean="0"/>
              <a:pPr/>
              <a:t>‹#›</a:t>
            </a:fld>
            <a:endParaRPr lang="en-P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73066816"/>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D30DC2-9B6C-4C67-B605-1662ADC7D8FE}" type="datetimeFigureOut">
              <a:rPr lang="en-PH" smtClean="0"/>
              <a:pPr/>
              <a:t>2/27/19</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15935710-F7F6-48B3-A0C5-F1965733A108}" type="slidenum">
              <a:rPr lang="en-PH" smtClean="0"/>
              <a:pPr/>
              <a:t>‹#›</a:t>
            </a:fld>
            <a:endParaRPr lang="en-P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3718888"/>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P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D30DC2-9B6C-4C67-B605-1662ADC7D8FE}" type="datetimeFigureOut">
              <a:rPr lang="en-PH" smtClean="0"/>
              <a:pPr/>
              <a:t>2/27/19</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15935710-F7F6-48B3-A0C5-F1965733A108}" type="slidenum">
              <a:rPr lang="en-PH" smtClean="0"/>
              <a:pPr/>
              <a:t>‹#›</a:t>
            </a:fld>
            <a:endParaRPr lang="en-P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458022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30DC2-9B6C-4C67-B605-1662ADC7D8FE}" type="datetimeFigureOut">
              <a:rPr lang="en-PH" smtClean="0"/>
              <a:pPr/>
              <a:t>2/27/19</a:t>
            </a:fld>
            <a:endParaRPr lang="en-P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35710-F7F6-48B3-A0C5-F1965733A108}" type="slidenum">
              <a:rPr lang="en-PH" smtClean="0"/>
              <a:pPr/>
              <a:t>‹#›</a:t>
            </a:fld>
            <a:endParaRPr lang="en-P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3763056"/>
      </p:ext>
    </p:extLst>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9" Type="http://schemas.openxmlformats.org/officeDocument/2006/relationships/image" Target="../media/image14.png"/><Relationship Id="rId20" Type="http://schemas.openxmlformats.org/officeDocument/2006/relationships/image" Target="../media/image25.png"/><Relationship Id="rId21" Type="http://schemas.openxmlformats.org/officeDocument/2006/relationships/image" Target="../media/image26.png"/><Relationship Id="rId22" Type="http://schemas.openxmlformats.org/officeDocument/2006/relationships/image" Target="../media/image27.png"/><Relationship Id="rId23" Type="http://schemas.openxmlformats.org/officeDocument/2006/relationships/image" Target="../media/image28.png"/><Relationship Id="rId24" Type="http://schemas.openxmlformats.org/officeDocument/2006/relationships/image" Target="../media/image29.png"/><Relationship Id="rId25" Type="http://schemas.openxmlformats.org/officeDocument/2006/relationships/image" Target="../media/image30.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19.png"/><Relationship Id="rId15" Type="http://schemas.openxmlformats.org/officeDocument/2006/relationships/image" Target="../media/image20.png"/><Relationship Id="rId16" Type="http://schemas.openxmlformats.org/officeDocument/2006/relationships/image" Target="../media/image21.png"/><Relationship Id="rId17" Type="http://schemas.openxmlformats.org/officeDocument/2006/relationships/image" Target="../media/image22.png"/><Relationship Id="rId18" Type="http://schemas.openxmlformats.org/officeDocument/2006/relationships/image" Target="../media/image23.png"/><Relationship Id="rId19"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1.jpe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jpeg"/><Relationship Id="rId5"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11" descr="Image result for Upper Agno River Basin Resource Reserve in Cordillera"/>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0" y="2130425"/>
            <a:ext cx="9144000" cy="1470025"/>
          </a:xfrm>
          <a:solidFill>
            <a:srgbClr val="003300"/>
          </a:solidFill>
        </p:spPr>
        <p:txBody>
          <a:bodyPr>
            <a:normAutofit/>
          </a:bodyPr>
          <a:lstStyle/>
          <a:p>
            <a:r>
              <a:rPr lang="en-PH" b="1" dirty="0">
                <a:solidFill>
                  <a:schemeClr val="bg1">
                    <a:lumMod val="95000"/>
                  </a:schemeClr>
                </a:solidFill>
              </a:rPr>
              <a:t>International Conference on Forest and Landscape Restoration (FLR)</a:t>
            </a:r>
          </a:p>
        </p:txBody>
      </p:sp>
      <p:sp>
        <p:nvSpPr>
          <p:cNvPr id="3" name="Subtitle 2"/>
          <p:cNvSpPr>
            <a:spLocks noGrp="1"/>
          </p:cNvSpPr>
          <p:nvPr>
            <p:ph type="subTitle" idx="1"/>
          </p:nvPr>
        </p:nvSpPr>
        <p:spPr>
          <a:xfrm>
            <a:off x="0" y="3581400"/>
            <a:ext cx="9144000" cy="1143000"/>
          </a:xfrm>
        </p:spPr>
        <p:txBody>
          <a:bodyPr>
            <a:normAutofit/>
          </a:bodyPr>
          <a:lstStyle/>
          <a:p>
            <a:r>
              <a:rPr lang="en-PH" sz="2800" b="1" dirty="0">
                <a:solidFill>
                  <a:schemeClr val="bg1"/>
                </a:solidFill>
              </a:rPr>
              <a:t>ACIAR ASEM 2016/103 </a:t>
            </a:r>
            <a:r>
              <a:rPr lang="en-PH" sz="2800" b="1" i="1" dirty="0">
                <a:solidFill>
                  <a:schemeClr val="bg1"/>
                </a:solidFill>
              </a:rPr>
              <a:t>“Enhancing Livelihoods through Forest and Landscape Restoration”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15103167"/>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5" name="Picture 7"/>
          <p:cNvPicPr>
            <a:picLocks noChangeAspect="1"/>
          </p:cNvPicPr>
          <p:nvPr/>
        </p:nvPicPr>
        <p:blipFill>
          <a:blip r:embed="rId3" cstate="print"/>
          <a:srcRect l="3152" t="33794" r="15489" b="30440"/>
          <a:stretch>
            <a:fillRect/>
          </a:stretch>
        </p:blipFill>
        <p:spPr bwMode="auto">
          <a:xfrm>
            <a:off x="0" y="0"/>
            <a:ext cx="9144000" cy="5103674"/>
          </a:xfrm>
          <a:prstGeom prst="rect">
            <a:avLst/>
          </a:prstGeom>
          <a:noFill/>
          <a:ln w="9525">
            <a:noFill/>
            <a:miter lim="800000"/>
            <a:headEnd/>
            <a:tailEnd/>
          </a:ln>
        </p:spPr>
      </p:pic>
      <p:sp>
        <p:nvSpPr>
          <p:cNvPr id="7" name="TextBox 6"/>
          <p:cNvSpPr txBox="1"/>
          <p:nvPr/>
        </p:nvSpPr>
        <p:spPr>
          <a:xfrm>
            <a:off x="0" y="5103674"/>
            <a:ext cx="9144000" cy="1815882"/>
          </a:xfrm>
          <a:prstGeom prst="rect">
            <a:avLst/>
          </a:prstGeom>
          <a:solidFill>
            <a:srgbClr val="003300">
              <a:alpha val="74000"/>
            </a:srgbClr>
          </a:solidFill>
        </p:spPr>
        <p:txBody>
          <a:bodyPr wrap="square" rtlCol="0">
            <a:spAutoFit/>
          </a:bodyPr>
          <a:lstStyle/>
          <a:p>
            <a:pPr marL="115888"/>
            <a:r>
              <a:rPr lang="en-PH" sz="4000" b="1" dirty="0">
                <a:solidFill>
                  <a:schemeClr val="bg1"/>
                </a:solidFill>
              </a:rPr>
              <a:t>Executive Order No. 193, Series of 2015</a:t>
            </a:r>
          </a:p>
          <a:p>
            <a:pPr marL="115888"/>
            <a:r>
              <a:rPr lang="en-PH" sz="3600" i="1" dirty="0">
                <a:solidFill>
                  <a:schemeClr val="bg1"/>
                </a:solidFill>
              </a:rPr>
              <a:t>Expanding the Coverage  of the National Greening Program (NGP)</a:t>
            </a:r>
            <a:endParaRPr lang="en-PH" sz="3600"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7710483"/>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7"/>
          <p:cNvPicPr>
            <a:picLocks noChangeAspect="1"/>
          </p:cNvPicPr>
          <p:nvPr/>
        </p:nvPicPr>
        <p:blipFill>
          <a:blip r:embed="rId3" cstate="print"/>
          <a:srcRect l="3152" t="33794" r="15489" b="30440"/>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PH" b="1" dirty="0">
                <a:solidFill>
                  <a:schemeClr val="bg1"/>
                </a:solidFill>
                <a:effectLst>
                  <a:outerShdw blurRad="38100" dist="38100" dir="2700000" algn="tl">
                    <a:srgbClr val="000000">
                      <a:alpha val="43137"/>
                    </a:srgbClr>
                  </a:outerShdw>
                </a:effectLst>
              </a:rPr>
              <a:t>NGP ACCOMPLISHMENT  </a:t>
            </a:r>
            <a:r>
              <a:rPr lang="en-PH" sz="3100" b="1" dirty="0">
                <a:solidFill>
                  <a:schemeClr val="bg1"/>
                </a:solidFill>
                <a:effectLst>
                  <a:outerShdw blurRad="38100" dist="38100" dir="2700000" algn="tl">
                    <a:srgbClr val="000000">
                      <a:alpha val="43137"/>
                    </a:srgbClr>
                  </a:outerShdw>
                </a:effectLst>
              </a:rPr>
              <a:t>(as of Dec 2018)</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852816282"/>
              </p:ext>
            </p:extLst>
          </p:nvPr>
        </p:nvGraphicFramePr>
        <p:xfrm>
          <a:off x="533399" y="1257300"/>
          <a:ext cx="8077201" cy="4343399"/>
        </p:xfrm>
        <a:graphic>
          <a:graphicData uri="http://schemas.openxmlformats.org/drawingml/2006/table">
            <a:tbl>
              <a:tblPr/>
              <a:tblGrid>
                <a:gridCol w="1524001">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0"/>
                    </a:ext>
                  </a:extLst>
                </a:gridCol>
                <a:gridCol w="16002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1"/>
                    </a:ext>
                  </a:extLst>
                </a:gridCol>
                <a:gridCol w="1754921">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2"/>
                    </a:ext>
                  </a:extLst>
                </a:gridCol>
                <a:gridCol w="1822682">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3"/>
                    </a:ext>
                  </a:extLst>
                </a:gridCol>
                <a:gridCol w="1375397">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4"/>
                    </a:ext>
                  </a:extLst>
                </a:gridCol>
              </a:tblGrid>
              <a:tr h="724412">
                <a:tc>
                  <a:txBody>
                    <a:bodyPr/>
                    <a:lstStyle/>
                    <a:p>
                      <a:pPr algn="ctr" rtl="0" fontAlgn="t"/>
                      <a:r>
                        <a:rPr lang="en-PH" sz="2000" b="1" i="0" u="none" strike="noStrike" dirty="0">
                          <a:solidFill>
                            <a:srgbClr val="FFFFFF"/>
                          </a:solidFill>
                          <a:latin typeface="Calibri"/>
                        </a:rPr>
                        <a:t>Year </a:t>
                      </a:r>
                    </a:p>
                  </a:txBody>
                  <a:tcPr marL="8451" marR="8451"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t"/>
                      <a:r>
                        <a:rPr lang="en-PH" sz="2000" b="1" i="0" u="none" strike="noStrike" dirty="0">
                          <a:solidFill>
                            <a:srgbClr val="FFFFFF"/>
                          </a:solidFill>
                          <a:latin typeface="Calibri"/>
                        </a:rPr>
                        <a:t>Target Area </a:t>
                      </a:r>
                    </a:p>
                  </a:txBody>
                  <a:tcPr marL="8451" marR="8451"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t"/>
                      <a:r>
                        <a:rPr lang="en-PH" sz="2000" b="1" i="0" u="none" strike="noStrike" dirty="0">
                          <a:solidFill>
                            <a:srgbClr val="FFFFFF"/>
                          </a:solidFill>
                          <a:latin typeface="Calibri"/>
                        </a:rPr>
                        <a:t>Area  Planted </a:t>
                      </a:r>
                    </a:p>
                  </a:txBody>
                  <a:tcPr marL="8451" marR="8451"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t"/>
                      <a:r>
                        <a:rPr lang="en-PH" sz="2000" b="1" i="0" u="none" strike="noStrike" dirty="0">
                          <a:solidFill>
                            <a:srgbClr val="FFFFFF"/>
                          </a:solidFill>
                          <a:latin typeface="Calibri"/>
                        </a:rPr>
                        <a:t>Seedlings Planted </a:t>
                      </a:r>
                    </a:p>
                  </a:txBody>
                  <a:tcPr marL="8451" marR="8451"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t"/>
                      <a:r>
                        <a:rPr lang="en-PH" sz="2000" b="1" i="0" u="none" strike="noStrike">
                          <a:solidFill>
                            <a:srgbClr val="FFFFFF"/>
                          </a:solidFill>
                          <a:latin typeface="Calibri"/>
                        </a:rPr>
                        <a:t>%Accomp </a:t>
                      </a:r>
                    </a:p>
                  </a:txBody>
                  <a:tcPr marL="8451" marR="8451"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0"/>
                  </a:ext>
                </a:extLst>
              </a:tr>
              <a:tr h="377511">
                <a:tc>
                  <a:txBody>
                    <a:bodyPr/>
                    <a:lstStyle/>
                    <a:p>
                      <a:pPr algn="ctr" rtl="0" fontAlgn="t"/>
                      <a:r>
                        <a:rPr lang="en-PH" sz="2000" b="0" i="0" u="none" strike="noStrike">
                          <a:solidFill>
                            <a:srgbClr val="000000"/>
                          </a:solidFill>
                          <a:latin typeface="Calibri"/>
                        </a:rPr>
                        <a:t>2011</a:t>
                      </a:r>
                    </a:p>
                  </a:txBody>
                  <a:tcPr marL="8451" marR="8451"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rtl="0" fontAlgn="t"/>
                      <a:r>
                        <a:rPr lang="en-PH" sz="2000" b="0" i="0" u="none" strike="noStrike" dirty="0">
                          <a:solidFill>
                            <a:srgbClr val="000000"/>
                          </a:solidFill>
                          <a:latin typeface="Calibri"/>
                        </a:rPr>
                        <a:t>100,000</a:t>
                      </a:r>
                    </a:p>
                  </a:txBody>
                  <a:tcPr marL="8451" marR="76059"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rtl="0" fontAlgn="t"/>
                      <a:r>
                        <a:rPr lang="en-PH" sz="2000" b="0" i="0" u="none" strike="noStrike" dirty="0">
                          <a:solidFill>
                            <a:srgbClr val="000000"/>
                          </a:solidFill>
                          <a:latin typeface="Calibri"/>
                        </a:rPr>
                        <a:t>128,558</a:t>
                      </a:r>
                    </a:p>
                  </a:txBody>
                  <a:tcPr marL="8451" marR="76059"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rtl="0" fontAlgn="t"/>
                      <a:r>
                        <a:rPr lang="en-PH" sz="2000" b="0" i="0" u="none" strike="noStrike" dirty="0">
                          <a:solidFill>
                            <a:srgbClr val="000000"/>
                          </a:solidFill>
                          <a:latin typeface="Calibri"/>
                        </a:rPr>
                        <a:t>89,624,121</a:t>
                      </a:r>
                    </a:p>
                  </a:txBody>
                  <a:tcPr marL="8451" marR="76059"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rtl="0" fontAlgn="t"/>
                      <a:r>
                        <a:rPr lang="en-PH" sz="2000" b="0" i="0" u="none" strike="noStrike" dirty="0">
                          <a:solidFill>
                            <a:srgbClr val="000000"/>
                          </a:solidFill>
                          <a:latin typeface="Calibri"/>
                        </a:rPr>
                        <a:t>129%</a:t>
                      </a:r>
                    </a:p>
                  </a:txBody>
                  <a:tcPr marL="8451" marR="76059"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1"/>
                  </a:ext>
                </a:extLst>
              </a:tr>
              <a:tr h="367308">
                <a:tc>
                  <a:txBody>
                    <a:bodyPr/>
                    <a:lstStyle/>
                    <a:p>
                      <a:pPr algn="ctr" rtl="0" fontAlgn="t"/>
                      <a:r>
                        <a:rPr lang="en-PH" sz="2000" b="0" i="0" u="none" strike="noStrike">
                          <a:solidFill>
                            <a:srgbClr val="000000"/>
                          </a:solidFill>
                          <a:latin typeface="Calibri"/>
                        </a:rPr>
                        <a:t>2012</a:t>
                      </a:r>
                    </a:p>
                  </a:txBody>
                  <a:tcPr marL="8451" marR="8451"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t"/>
                      <a:r>
                        <a:rPr lang="en-PH" sz="2000" b="0" i="0" u="none" strike="noStrike" dirty="0">
                          <a:solidFill>
                            <a:srgbClr val="000000"/>
                          </a:solidFill>
                          <a:latin typeface="Calibri"/>
                        </a:rPr>
                        <a:t>200,000</a:t>
                      </a:r>
                    </a:p>
                  </a:txBody>
                  <a:tcPr marL="8451" marR="76059"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t"/>
                      <a:r>
                        <a:rPr lang="en-PH" sz="2000" b="0" i="0" u="none" strike="noStrike" dirty="0">
                          <a:solidFill>
                            <a:srgbClr val="000000"/>
                          </a:solidFill>
                          <a:latin typeface="Calibri"/>
                        </a:rPr>
                        <a:t>221,763</a:t>
                      </a:r>
                    </a:p>
                  </a:txBody>
                  <a:tcPr marL="8451" marR="76059"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t"/>
                      <a:r>
                        <a:rPr lang="en-PH" sz="2000" b="0" i="0" u="none" strike="noStrike" dirty="0">
                          <a:solidFill>
                            <a:srgbClr val="000000"/>
                          </a:solidFill>
                          <a:latin typeface="Calibri"/>
                        </a:rPr>
                        <a:t>125,596,730</a:t>
                      </a:r>
                    </a:p>
                  </a:txBody>
                  <a:tcPr marL="8451" marR="76059"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t"/>
                      <a:r>
                        <a:rPr lang="en-PH" sz="2000" b="0" i="0" u="none" strike="noStrike" dirty="0">
                          <a:solidFill>
                            <a:srgbClr val="000000"/>
                          </a:solidFill>
                          <a:latin typeface="Calibri"/>
                        </a:rPr>
                        <a:t>111%</a:t>
                      </a:r>
                    </a:p>
                  </a:txBody>
                  <a:tcPr marL="8451" marR="76059"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2"/>
                  </a:ext>
                </a:extLst>
              </a:tr>
              <a:tr h="367308">
                <a:tc>
                  <a:txBody>
                    <a:bodyPr/>
                    <a:lstStyle/>
                    <a:p>
                      <a:pPr algn="ctr" rtl="0" fontAlgn="t"/>
                      <a:r>
                        <a:rPr lang="en-PH" sz="2000" b="0" i="0" u="none" strike="noStrike">
                          <a:solidFill>
                            <a:srgbClr val="000000"/>
                          </a:solidFill>
                          <a:latin typeface="Calibri"/>
                        </a:rPr>
                        <a:t>2013</a:t>
                      </a:r>
                    </a:p>
                  </a:txBody>
                  <a:tcPr marL="8451" marR="8451"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rtl="0" fontAlgn="t"/>
                      <a:r>
                        <a:rPr lang="en-PH" sz="2000" b="0" i="0" u="none" strike="noStrike">
                          <a:solidFill>
                            <a:srgbClr val="000000"/>
                          </a:solidFill>
                          <a:latin typeface="Calibri"/>
                        </a:rPr>
                        <a:t>300,000</a:t>
                      </a:r>
                    </a:p>
                  </a:txBody>
                  <a:tcPr marL="8451" marR="76059"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rtl="0" fontAlgn="t"/>
                      <a:r>
                        <a:rPr lang="en-PH" sz="2000" b="0" i="0" u="none" strike="noStrike" dirty="0">
                          <a:solidFill>
                            <a:srgbClr val="000000"/>
                          </a:solidFill>
                          <a:latin typeface="Calibri"/>
                        </a:rPr>
                        <a:t>333,160</a:t>
                      </a:r>
                    </a:p>
                  </a:txBody>
                  <a:tcPr marL="8451" marR="76059"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rtl="0" fontAlgn="t"/>
                      <a:r>
                        <a:rPr lang="en-PH" sz="2000" b="0" i="0" u="none" strike="noStrike" dirty="0">
                          <a:solidFill>
                            <a:srgbClr val="000000"/>
                          </a:solidFill>
                          <a:latin typeface="Calibri"/>
                        </a:rPr>
                        <a:t>182,548,862</a:t>
                      </a:r>
                    </a:p>
                  </a:txBody>
                  <a:tcPr marL="8451" marR="76059"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rtl="0" fontAlgn="t"/>
                      <a:r>
                        <a:rPr lang="en-PH" sz="2000" b="0" i="0" u="none" strike="noStrike" dirty="0">
                          <a:solidFill>
                            <a:srgbClr val="000000"/>
                          </a:solidFill>
                          <a:latin typeface="Calibri"/>
                        </a:rPr>
                        <a:t>111%</a:t>
                      </a:r>
                    </a:p>
                  </a:txBody>
                  <a:tcPr marL="8451" marR="76059"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3"/>
                  </a:ext>
                </a:extLst>
              </a:tr>
              <a:tr h="367308">
                <a:tc>
                  <a:txBody>
                    <a:bodyPr/>
                    <a:lstStyle/>
                    <a:p>
                      <a:pPr algn="ctr" rtl="0" fontAlgn="t"/>
                      <a:r>
                        <a:rPr lang="en-PH" sz="2000" b="0" i="0" u="none" strike="noStrike">
                          <a:solidFill>
                            <a:srgbClr val="000000"/>
                          </a:solidFill>
                          <a:latin typeface="Calibri"/>
                        </a:rPr>
                        <a:t>2014</a:t>
                      </a:r>
                    </a:p>
                  </a:txBody>
                  <a:tcPr marL="8451" marR="8451"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t"/>
                      <a:r>
                        <a:rPr lang="en-PH" sz="2000" b="0" i="0" u="none" strike="noStrike">
                          <a:solidFill>
                            <a:srgbClr val="000000"/>
                          </a:solidFill>
                          <a:latin typeface="Calibri"/>
                        </a:rPr>
                        <a:t>300,000</a:t>
                      </a:r>
                    </a:p>
                  </a:txBody>
                  <a:tcPr marL="8451" marR="76059"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t"/>
                      <a:r>
                        <a:rPr lang="en-PH" sz="2000" b="0" i="0" u="none" strike="noStrike" dirty="0">
                          <a:solidFill>
                            <a:srgbClr val="000000"/>
                          </a:solidFill>
                          <a:latin typeface="Calibri"/>
                        </a:rPr>
                        <a:t>334,302</a:t>
                      </a:r>
                    </a:p>
                  </a:txBody>
                  <a:tcPr marL="8451" marR="76059"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t"/>
                      <a:r>
                        <a:rPr lang="en-PH" sz="2000" b="0" i="0" u="none" strike="noStrike" dirty="0">
                          <a:solidFill>
                            <a:srgbClr val="000000"/>
                          </a:solidFill>
                          <a:latin typeface="Calibri"/>
                        </a:rPr>
                        <a:t>205,414,639</a:t>
                      </a:r>
                    </a:p>
                  </a:txBody>
                  <a:tcPr marL="8451" marR="76059"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t"/>
                      <a:r>
                        <a:rPr lang="en-PH" sz="2000" b="0" i="0" u="none" strike="noStrike" dirty="0">
                          <a:solidFill>
                            <a:srgbClr val="000000"/>
                          </a:solidFill>
                          <a:latin typeface="Calibri"/>
                        </a:rPr>
                        <a:t>111%</a:t>
                      </a:r>
                    </a:p>
                  </a:txBody>
                  <a:tcPr marL="8451" marR="76059"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4"/>
                  </a:ext>
                </a:extLst>
              </a:tr>
              <a:tr h="367308">
                <a:tc>
                  <a:txBody>
                    <a:bodyPr/>
                    <a:lstStyle/>
                    <a:p>
                      <a:pPr algn="ctr" rtl="0" fontAlgn="t"/>
                      <a:r>
                        <a:rPr lang="en-PH" sz="2000" b="0" i="0" u="none" strike="noStrike">
                          <a:solidFill>
                            <a:srgbClr val="000000"/>
                          </a:solidFill>
                          <a:latin typeface="Calibri"/>
                        </a:rPr>
                        <a:t>2015</a:t>
                      </a:r>
                    </a:p>
                  </a:txBody>
                  <a:tcPr marL="8451" marR="8451"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rtl="0" fontAlgn="t"/>
                      <a:r>
                        <a:rPr lang="en-PH" sz="2000" b="0" i="0" u="none" strike="noStrike">
                          <a:solidFill>
                            <a:srgbClr val="000000"/>
                          </a:solidFill>
                          <a:latin typeface="Calibri"/>
                        </a:rPr>
                        <a:t>300,000</a:t>
                      </a:r>
                    </a:p>
                  </a:txBody>
                  <a:tcPr marL="8451" marR="76059"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rtl="0" fontAlgn="t"/>
                      <a:r>
                        <a:rPr lang="en-PH" sz="2000" b="0" i="0" u="none" strike="noStrike" dirty="0">
                          <a:solidFill>
                            <a:srgbClr val="000000"/>
                          </a:solidFill>
                          <a:latin typeface="Calibri"/>
                        </a:rPr>
                        <a:t>360,357</a:t>
                      </a:r>
                    </a:p>
                  </a:txBody>
                  <a:tcPr marL="8451" marR="76059"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rtl="0" fontAlgn="t"/>
                      <a:r>
                        <a:rPr lang="en-PH" sz="2000" b="0" i="0" u="none" strike="noStrike" dirty="0">
                          <a:solidFill>
                            <a:srgbClr val="000000"/>
                          </a:solidFill>
                          <a:latin typeface="Calibri"/>
                        </a:rPr>
                        <a:t>351,014,239</a:t>
                      </a:r>
                    </a:p>
                  </a:txBody>
                  <a:tcPr marL="8451" marR="76059"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rtl="0" fontAlgn="t"/>
                      <a:r>
                        <a:rPr lang="en-PH" sz="2000" b="0" i="0" u="none" strike="noStrike" dirty="0">
                          <a:solidFill>
                            <a:srgbClr val="000000"/>
                          </a:solidFill>
                          <a:latin typeface="Calibri"/>
                        </a:rPr>
                        <a:t>120%</a:t>
                      </a:r>
                    </a:p>
                  </a:txBody>
                  <a:tcPr marL="8451" marR="76059"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5"/>
                  </a:ext>
                </a:extLst>
              </a:tr>
              <a:tr h="367308">
                <a:tc>
                  <a:txBody>
                    <a:bodyPr/>
                    <a:lstStyle/>
                    <a:p>
                      <a:pPr algn="ctr" rtl="0" fontAlgn="t"/>
                      <a:r>
                        <a:rPr lang="en-PH" sz="2000" b="0" i="0" u="none" strike="noStrike">
                          <a:solidFill>
                            <a:srgbClr val="000000"/>
                          </a:solidFill>
                          <a:latin typeface="Calibri"/>
                        </a:rPr>
                        <a:t>2016</a:t>
                      </a:r>
                    </a:p>
                  </a:txBody>
                  <a:tcPr marL="8451" marR="8451"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t"/>
                      <a:r>
                        <a:rPr lang="en-PH" sz="2000" b="0" i="0" u="none" strike="noStrike">
                          <a:solidFill>
                            <a:srgbClr val="000000"/>
                          </a:solidFill>
                          <a:latin typeface="Calibri"/>
                        </a:rPr>
                        <a:t>247,683</a:t>
                      </a:r>
                    </a:p>
                  </a:txBody>
                  <a:tcPr marL="8451" marR="76059"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t"/>
                      <a:r>
                        <a:rPr lang="en-PH" sz="2000" b="0" i="0" u="none" strike="noStrike">
                          <a:solidFill>
                            <a:srgbClr val="000000"/>
                          </a:solidFill>
                          <a:latin typeface="Calibri"/>
                        </a:rPr>
                        <a:t>284,089</a:t>
                      </a:r>
                    </a:p>
                  </a:txBody>
                  <a:tcPr marL="8451" marR="76059"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t"/>
                      <a:r>
                        <a:rPr lang="en-PH" sz="2000" b="0" i="0" u="none" strike="noStrike" dirty="0">
                          <a:solidFill>
                            <a:srgbClr val="000000"/>
                          </a:solidFill>
                          <a:latin typeface="Calibri"/>
                        </a:rPr>
                        <a:t>415,564,211</a:t>
                      </a:r>
                    </a:p>
                  </a:txBody>
                  <a:tcPr marL="8451" marR="76059"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t"/>
                      <a:r>
                        <a:rPr lang="en-PH" sz="2000" b="0" i="0" u="none" strike="noStrike" dirty="0">
                          <a:solidFill>
                            <a:srgbClr val="000000"/>
                          </a:solidFill>
                          <a:latin typeface="Calibri"/>
                        </a:rPr>
                        <a:t>115%</a:t>
                      </a:r>
                    </a:p>
                  </a:txBody>
                  <a:tcPr marL="8451" marR="76059"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6"/>
                  </a:ext>
                </a:extLst>
              </a:tr>
              <a:tr h="367308">
                <a:tc>
                  <a:txBody>
                    <a:bodyPr/>
                    <a:lstStyle/>
                    <a:p>
                      <a:pPr algn="ctr" rtl="0" fontAlgn="t"/>
                      <a:r>
                        <a:rPr lang="en-PH" sz="2000" b="0" i="0" u="none" strike="noStrike" dirty="0">
                          <a:solidFill>
                            <a:srgbClr val="000000"/>
                          </a:solidFill>
                          <a:latin typeface="Calibri"/>
                        </a:rPr>
                        <a:t>2017</a:t>
                      </a:r>
                    </a:p>
                  </a:txBody>
                  <a:tcPr marL="8451" marR="8451"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rtl="0" fontAlgn="t"/>
                      <a:r>
                        <a:rPr lang="en-PH" sz="2000" b="0" i="0" u="none" strike="noStrike" dirty="0">
                          <a:solidFill>
                            <a:srgbClr val="000000"/>
                          </a:solidFill>
                          <a:latin typeface="Calibri"/>
                        </a:rPr>
                        <a:t>193,803</a:t>
                      </a:r>
                    </a:p>
                  </a:txBody>
                  <a:tcPr marL="8451" marR="76059"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rtl="0" fontAlgn="t"/>
                      <a:r>
                        <a:rPr lang="en-PH" sz="2000" b="0" i="0" u="none" strike="noStrike" dirty="0">
                          <a:solidFill>
                            <a:srgbClr val="000000"/>
                          </a:solidFill>
                          <a:latin typeface="Calibri"/>
                        </a:rPr>
                        <a:t>202,488</a:t>
                      </a:r>
                    </a:p>
                  </a:txBody>
                  <a:tcPr marL="8451" marR="76059"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rtl="0" fontAlgn="t"/>
                      <a:r>
                        <a:rPr lang="en-PH" sz="2000" b="0" i="0" u="none" strike="noStrike" dirty="0">
                          <a:solidFill>
                            <a:srgbClr val="000000"/>
                          </a:solidFill>
                          <a:latin typeface="Calibri"/>
                        </a:rPr>
                        <a:t>178,142,764</a:t>
                      </a:r>
                    </a:p>
                  </a:txBody>
                  <a:tcPr marL="8451" marR="76059"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rtl="0" fontAlgn="t"/>
                      <a:r>
                        <a:rPr lang="en-PH" sz="2000" b="0" i="0" u="none" strike="noStrike" dirty="0">
                          <a:solidFill>
                            <a:srgbClr val="000000"/>
                          </a:solidFill>
                          <a:latin typeface="Calibri"/>
                        </a:rPr>
                        <a:t>104%</a:t>
                      </a:r>
                    </a:p>
                  </a:txBody>
                  <a:tcPr marL="8451" marR="76059"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7"/>
                  </a:ext>
                </a:extLst>
              </a:tr>
              <a:tr h="367308">
                <a:tc>
                  <a:txBody>
                    <a:bodyPr/>
                    <a:lstStyle/>
                    <a:p>
                      <a:pPr algn="ctr" rtl="0" fontAlgn="t"/>
                      <a:r>
                        <a:rPr lang="en-PH" sz="2000" b="0" i="0" u="none" strike="noStrike" dirty="0">
                          <a:solidFill>
                            <a:srgbClr val="000000"/>
                          </a:solidFill>
                          <a:latin typeface="Calibri"/>
                        </a:rPr>
                        <a:t>2018</a:t>
                      </a:r>
                    </a:p>
                  </a:txBody>
                  <a:tcPr marL="8451" marR="8451"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rtl="0" fontAlgn="t"/>
                      <a:r>
                        <a:rPr lang="en-PH" sz="2000" b="0" i="0" u="none" strike="noStrike" dirty="0">
                          <a:solidFill>
                            <a:srgbClr val="000000"/>
                          </a:solidFill>
                          <a:latin typeface="Calibri"/>
                        </a:rPr>
                        <a:t>136,466</a:t>
                      </a:r>
                    </a:p>
                  </a:txBody>
                  <a:tcPr marL="8451" marR="76059"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rtl="0" fontAlgn="t"/>
                      <a:r>
                        <a:rPr lang="en-PH" sz="2000" b="0" i="0" u="none" strike="noStrike" dirty="0">
                          <a:solidFill>
                            <a:srgbClr val="000000"/>
                          </a:solidFill>
                          <a:latin typeface="Calibri"/>
                        </a:rPr>
                        <a:t>132,741</a:t>
                      </a:r>
                    </a:p>
                  </a:txBody>
                  <a:tcPr marL="8451" marR="76059"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rtl="0" fontAlgn="t"/>
                      <a:r>
                        <a:rPr lang="en-PH" sz="2000" b="0" i="0" u="none" strike="noStrike" dirty="0">
                          <a:solidFill>
                            <a:srgbClr val="000000"/>
                          </a:solidFill>
                          <a:latin typeface="Calibri"/>
                        </a:rPr>
                        <a:t>121,067,668</a:t>
                      </a:r>
                    </a:p>
                  </a:txBody>
                  <a:tcPr marL="8451" marR="76059"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rtl="0" fontAlgn="t"/>
                      <a:r>
                        <a:rPr lang="en-PH" sz="2000" b="0" i="0" u="none" strike="noStrike" dirty="0">
                          <a:solidFill>
                            <a:srgbClr val="000000"/>
                          </a:solidFill>
                          <a:latin typeface="Calibri"/>
                        </a:rPr>
                        <a:t>97%</a:t>
                      </a:r>
                    </a:p>
                  </a:txBody>
                  <a:tcPr marL="8451" marR="76059"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8"/>
                  </a:ext>
                </a:extLst>
              </a:tr>
              <a:tr h="670320">
                <a:tc>
                  <a:txBody>
                    <a:bodyPr/>
                    <a:lstStyle/>
                    <a:p>
                      <a:pPr algn="ctr" rtl="0" fontAlgn="t"/>
                      <a:r>
                        <a:rPr lang="en-PH" sz="2000" b="1" i="0" u="none" strike="noStrike" dirty="0">
                          <a:solidFill>
                            <a:srgbClr val="000000"/>
                          </a:solidFill>
                          <a:latin typeface="Calibri"/>
                        </a:rPr>
                        <a:t>TOTAL</a:t>
                      </a:r>
                    </a:p>
                  </a:txBody>
                  <a:tcPr marL="8451" marR="8451"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0D8E8"/>
                    </a:solidFill>
                  </a:tcPr>
                </a:tc>
                <a:tc>
                  <a:txBody>
                    <a:bodyPr/>
                    <a:lstStyle/>
                    <a:p>
                      <a:pPr algn="r" rtl="0" fontAlgn="t"/>
                      <a:r>
                        <a:rPr lang="en-PH" sz="2000" b="1" i="0" u="none" strike="noStrike" dirty="0">
                          <a:solidFill>
                            <a:srgbClr val="000000"/>
                          </a:solidFill>
                          <a:latin typeface="Calibri"/>
                        </a:rPr>
                        <a:t>1,827,952</a:t>
                      </a:r>
                    </a:p>
                  </a:txBody>
                  <a:tcPr marL="8451" marR="76059"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0D8E8"/>
                    </a:solidFill>
                  </a:tcPr>
                </a:tc>
                <a:tc>
                  <a:txBody>
                    <a:bodyPr/>
                    <a:lstStyle/>
                    <a:p>
                      <a:pPr algn="r" rtl="0" fontAlgn="t"/>
                      <a:r>
                        <a:rPr lang="en-PH" sz="2000" b="1" i="0" u="none" strike="noStrike" dirty="0">
                          <a:solidFill>
                            <a:srgbClr val="000000"/>
                          </a:solidFill>
                          <a:latin typeface="Calibri"/>
                        </a:rPr>
                        <a:t>1,997,457</a:t>
                      </a:r>
                    </a:p>
                  </a:txBody>
                  <a:tcPr marL="8451" marR="76059"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0D8E8"/>
                    </a:solidFill>
                  </a:tcPr>
                </a:tc>
                <a:tc>
                  <a:txBody>
                    <a:bodyPr/>
                    <a:lstStyle/>
                    <a:p>
                      <a:pPr algn="r" rtl="0" fontAlgn="t"/>
                      <a:r>
                        <a:rPr lang="en-PH" sz="2000" b="1" i="0" u="none" strike="noStrike" dirty="0">
                          <a:solidFill>
                            <a:srgbClr val="000000"/>
                          </a:solidFill>
                          <a:latin typeface="Calibri"/>
                        </a:rPr>
                        <a:t>1,668,973,234</a:t>
                      </a:r>
                    </a:p>
                  </a:txBody>
                  <a:tcPr marL="8451" marR="76059"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0D8E8"/>
                    </a:solidFill>
                  </a:tcPr>
                </a:tc>
                <a:tc>
                  <a:txBody>
                    <a:bodyPr/>
                    <a:lstStyle/>
                    <a:p>
                      <a:pPr algn="r" rtl="0" fontAlgn="t"/>
                      <a:r>
                        <a:rPr lang="en-PH" sz="2000" b="1" i="0" u="none" strike="noStrike" dirty="0">
                          <a:solidFill>
                            <a:srgbClr val="000000"/>
                          </a:solidFill>
                          <a:latin typeface="Calibri"/>
                        </a:rPr>
                        <a:t>109%</a:t>
                      </a:r>
                    </a:p>
                  </a:txBody>
                  <a:tcPr marL="8451" marR="76059" marT="84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9"/>
                  </a:ext>
                </a:extLst>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7722939"/>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5638800"/>
            <a:ext cx="4724400" cy="1219200"/>
          </a:xfrm>
          <a:solidFill>
            <a:srgbClr val="003300"/>
          </a:solidFill>
        </p:spPr>
        <p:txBody>
          <a:bodyPr>
            <a:noAutofit/>
          </a:bodyPr>
          <a:lstStyle/>
          <a:p>
            <a:pPr algn="l"/>
            <a:r>
              <a:rPr lang="en-PH" sz="2000" dirty="0">
                <a:solidFill>
                  <a:schemeClr val="bg1"/>
                </a:solidFill>
              </a:rPr>
              <a:t>Philippine National Action Plan on Forest and Landscape Restoration (2016-18 through the Food and Agriculture Organization (FAO)</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2400" y="960437"/>
            <a:ext cx="4585274" cy="4525963"/>
          </a:xfrm>
        </p:spPr>
      </p:pic>
      <p:pic>
        <p:nvPicPr>
          <p:cNvPr id="5" name="Picture 4"/>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24400" y="0"/>
            <a:ext cx="4408714" cy="6858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44644706"/>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7"/>
          <p:cNvPicPr>
            <a:picLocks noChangeAspect="1"/>
          </p:cNvPicPr>
          <p:nvPr/>
        </p:nvPicPr>
        <p:blipFill>
          <a:blip r:embed="rId3" cstate="print"/>
          <a:srcRect l="3152" t="33794" r="15489" b="30440"/>
          <a:stretch>
            <a:fillRect/>
          </a:stretch>
        </p:blipFill>
        <p:spPr bwMode="auto">
          <a:xfrm>
            <a:off x="-1571" y="0"/>
            <a:ext cx="9144000" cy="6858000"/>
          </a:xfrm>
          <a:prstGeom prst="rect">
            <a:avLst/>
          </a:prstGeom>
          <a:noFill/>
          <a:ln w="9525">
            <a:noFill/>
            <a:miter lim="800000"/>
            <a:headEnd/>
            <a:tailEnd/>
          </a:ln>
        </p:spPr>
      </p:pic>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800" y="884237"/>
            <a:ext cx="1524000" cy="1554163"/>
          </a:xfr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4702" t="8046" r="17092" b="11035"/>
          <a:stretch/>
        </p:blipFill>
        <p:spPr>
          <a:xfrm>
            <a:off x="5470932" y="990600"/>
            <a:ext cx="1539468" cy="1658007"/>
          </a:xfrm>
          <a:prstGeom prst="rect">
            <a:avLst/>
          </a:prstGeom>
        </p:spPr>
      </p:pic>
      <p:pic>
        <p:nvPicPr>
          <p:cNvPr id="8" name="Picture 2"/>
          <p:cNvPicPr>
            <a:picLocks noChangeAspect="1" noChangeArrowheads="1"/>
          </p:cNvPicPr>
          <p:nvPr/>
        </p:nvPicPr>
        <p:blipFill rotWithShape="1">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9611" t="43775" r="44839" b="38733"/>
          <a:stretch/>
        </p:blipFill>
        <p:spPr bwMode="auto">
          <a:xfrm>
            <a:off x="2667000" y="2057400"/>
            <a:ext cx="2743200" cy="214616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55462" t="66154" r="23699" b="17078"/>
          <a:stretch/>
        </p:blipFill>
        <p:spPr bwMode="auto">
          <a:xfrm>
            <a:off x="5496339" y="4800600"/>
            <a:ext cx="3419061" cy="20574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55442" t="50102" r="29657" b="33845"/>
          <a:stretch/>
        </p:blipFill>
        <p:spPr bwMode="auto">
          <a:xfrm>
            <a:off x="5486400" y="2743200"/>
            <a:ext cx="2445026" cy="196960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2707" t="62292" r="44836" b="24909"/>
          <a:stretch/>
        </p:blipFill>
        <p:spPr bwMode="auto">
          <a:xfrm>
            <a:off x="2133600" y="4267200"/>
            <a:ext cx="3269745" cy="1905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9732" t="30754" r="45002" b="57041"/>
          <a:stretch/>
        </p:blipFill>
        <p:spPr bwMode="auto">
          <a:xfrm>
            <a:off x="2667000" y="483704"/>
            <a:ext cx="2743200" cy="1497496"/>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1959" t="62191" r="61095" b="25550"/>
          <a:stretch/>
        </p:blipFill>
        <p:spPr bwMode="auto">
          <a:xfrm>
            <a:off x="533400" y="4280451"/>
            <a:ext cx="1524000" cy="150412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8728" t="47563" r="61095" b="38693"/>
          <a:stretch/>
        </p:blipFill>
        <p:spPr bwMode="auto">
          <a:xfrm>
            <a:off x="762000" y="2504660"/>
            <a:ext cx="1828800" cy="168634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7" name="Rectangle 6"/>
          <p:cNvSpPr/>
          <p:nvPr/>
        </p:nvSpPr>
        <p:spPr>
          <a:xfrm>
            <a:off x="76200" y="1524000"/>
            <a:ext cx="914400" cy="914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 name="Rectangle 17"/>
          <p:cNvSpPr/>
          <p:nvPr/>
        </p:nvSpPr>
        <p:spPr>
          <a:xfrm>
            <a:off x="8001000" y="3810000"/>
            <a:ext cx="914400" cy="914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1142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par>
                                <p:cTn id="11" presetID="5" presetClass="entr" presetSubtype="1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heckerboard(across)">
                                      <p:cBhvr>
                                        <p:cTn id="13" dur="500"/>
                                        <p:tgtEl>
                                          <p:spTgt spid="16"/>
                                        </p:tgtEl>
                                      </p:cBhvr>
                                    </p:animEffect>
                                  </p:childTnLst>
                                </p:cTn>
                              </p:par>
                              <p:par>
                                <p:cTn id="14" presetID="5"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heckerboard(across)">
                                      <p:cBhvr>
                                        <p:cTn id="16" dur="500"/>
                                        <p:tgtEl>
                                          <p:spTgt spid="15"/>
                                        </p:tgtEl>
                                      </p:cBhvr>
                                    </p:animEffect>
                                  </p:childTnLst>
                                </p:cTn>
                              </p:par>
                              <p:par>
                                <p:cTn id="17" presetID="5" presetClass="entr" presetSubtype="1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heckerboard(across)">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heckerboard(across)">
                                      <p:cBhvr>
                                        <p:cTn id="24" dur="500"/>
                                        <p:tgtEl>
                                          <p:spTgt spid="8"/>
                                        </p:tgtEl>
                                      </p:cBhvr>
                                    </p:animEffect>
                                  </p:childTnLst>
                                </p:cTn>
                              </p:par>
                              <p:par>
                                <p:cTn id="25" presetID="5" presetClass="entr" presetSubtype="1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par>
                                <p:cTn id="28" presetID="5" presetClass="entr" presetSubtype="1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heckerboard(across)">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heckerboard(across)">
                                      <p:cBhvr>
                                        <p:cTn id="35" dur="500"/>
                                        <p:tgtEl>
                                          <p:spTgt spid="11"/>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checkerboard(across)">
                                      <p:cBhvr>
                                        <p:cTn id="38" dur="500"/>
                                        <p:tgtEl>
                                          <p:spTgt spid="18"/>
                                        </p:tgtEl>
                                      </p:cBhvr>
                                    </p:animEffect>
                                  </p:childTnLst>
                                </p:cTn>
                              </p:par>
                              <p:par>
                                <p:cTn id="39" presetID="5" presetClass="entr" presetSubtype="1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checkerboard(across)">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5" descr="Palawan-Philippines-forest.jpg"/>
          <p:cNvPicPr>
            <a:picLocks noChangeAspect="1"/>
          </p:cNvPicPr>
          <p:nvPr/>
        </p:nvPicPr>
        <p:blipFill>
          <a:blip r:embed="rId3">
            <a:lum bright="2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6" name="Picture 4" descr="Forest 2.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1189037"/>
            <a:ext cx="4500413" cy="4525963"/>
          </a:xfrm>
        </p:spPr>
      </p:pic>
      <p:pic>
        <p:nvPicPr>
          <p:cNvPr id="8" name="Picture 7"/>
          <p:cNvPicPr>
            <a:picLocks noChangeAspect="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752600" y="4465637"/>
            <a:ext cx="990600" cy="9906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81000" y="3032143"/>
            <a:ext cx="741198" cy="823893"/>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352800" y="3246437"/>
            <a:ext cx="838200" cy="354815"/>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905000" y="1577143"/>
            <a:ext cx="609600" cy="603284"/>
          </a:xfrm>
          <a:prstGeom prst="rect">
            <a:avLst/>
          </a:prstGeom>
        </p:spPr>
      </p:pic>
      <p:sp>
        <p:nvSpPr>
          <p:cNvPr id="15" name="Oval 14"/>
          <p:cNvSpPr/>
          <p:nvPr/>
        </p:nvSpPr>
        <p:spPr>
          <a:xfrm>
            <a:off x="1659314" y="2789237"/>
            <a:ext cx="1160086" cy="1219200"/>
          </a:xfrm>
          <a:prstGeom prst="ellipse">
            <a:avLst/>
          </a:prstGeom>
          <a:solidFill>
            <a:srgbClr val="009900"/>
          </a:solidFill>
          <a:ln>
            <a:noFill/>
          </a:ln>
          <a:effectLst>
            <a:glow rad="190500">
              <a:srgbClr val="0099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 name="TextBox 13"/>
          <p:cNvSpPr txBox="1"/>
          <p:nvPr/>
        </p:nvSpPr>
        <p:spPr>
          <a:xfrm>
            <a:off x="1768188" y="3024946"/>
            <a:ext cx="925253" cy="707886"/>
          </a:xfrm>
          <a:prstGeom prst="rect">
            <a:avLst/>
          </a:prstGeom>
          <a:noFill/>
        </p:spPr>
        <p:txBody>
          <a:bodyPr wrap="none" rtlCol="0">
            <a:spAutoFit/>
          </a:bodyPr>
          <a:lstStyle/>
          <a:p>
            <a:r>
              <a:rPr lang="en-PH" sz="4000" b="1" dirty="0">
                <a:solidFill>
                  <a:schemeClr val="bg1"/>
                </a:solidFill>
              </a:rPr>
              <a:t>FLR</a:t>
            </a:r>
          </a:p>
        </p:txBody>
      </p:sp>
      <p:grpSp>
        <p:nvGrpSpPr>
          <p:cNvPr id="16" name="Group 48"/>
          <p:cNvGrpSpPr/>
          <p:nvPr/>
        </p:nvGrpSpPr>
        <p:grpSpPr>
          <a:xfrm>
            <a:off x="5309754" y="914400"/>
            <a:ext cx="3096491" cy="5029200"/>
            <a:chOff x="561109" y="762000"/>
            <a:chExt cx="3248891" cy="5257800"/>
          </a:xfrm>
        </p:grpSpPr>
        <p:pic>
          <p:nvPicPr>
            <p:cNvPr id="17" name="Picture 16" descr="DA.svg"/>
            <p:cNvPicPr>
              <a:picLocks noChangeAspect="1"/>
            </p:cNvPicPr>
            <p:nvPr/>
          </p:nvPicPr>
          <p:blipFill>
            <a:blip r:embed="rId10" cstate="print"/>
            <a:stretch>
              <a:fillRect/>
            </a:stretch>
          </p:blipFill>
          <p:spPr>
            <a:xfrm>
              <a:off x="2999509" y="762000"/>
              <a:ext cx="810491" cy="810491"/>
            </a:xfrm>
            <a:prstGeom prst="rect">
              <a:avLst/>
            </a:prstGeom>
          </p:spPr>
        </p:pic>
        <p:pic>
          <p:nvPicPr>
            <p:cNvPr id="18" name="Picture 17" descr="DAR.svg_.png"/>
            <p:cNvPicPr>
              <a:picLocks noChangeAspect="1"/>
            </p:cNvPicPr>
            <p:nvPr/>
          </p:nvPicPr>
          <p:blipFill>
            <a:blip r:embed="rId11" cstate="print"/>
            <a:stretch>
              <a:fillRect/>
            </a:stretch>
          </p:blipFill>
          <p:spPr>
            <a:xfrm>
              <a:off x="1780309" y="762000"/>
              <a:ext cx="821572" cy="810491"/>
            </a:xfrm>
            <a:prstGeom prst="rect">
              <a:avLst/>
            </a:prstGeom>
          </p:spPr>
        </p:pic>
        <p:pic>
          <p:nvPicPr>
            <p:cNvPr id="19" name="Picture 18" descr="DENR2 logo copy.png"/>
            <p:cNvPicPr>
              <a:picLocks noChangeAspect="1"/>
            </p:cNvPicPr>
            <p:nvPr/>
          </p:nvPicPr>
          <p:blipFill>
            <a:blip r:embed="rId12" cstate="print"/>
            <a:stretch>
              <a:fillRect/>
            </a:stretch>
          </p:blipFill>
          <p:spPr>
            <a:xfrm>
              <a:off x="561109" y="762000"/>
              <a:ext cx="810491" cy="819457"/>
            </a:xfrm>
            <a:prstGeom prst="rect">
              <a:avLst/>
            </a:prstGeom>
          </p:spPr>
        </p:pic>
        <p:pic>
          <p:nvPicPr>
            <p:cNvPr id="20" name="Picture 19" descr="CHED.png"/>
            <p:cNvPicPr>
              <a:picLocks noChangeAspect="1"/>
            </p:cNvPicPr>
            <p:nvPr/>
          </p:nvPicPr>
          <p:blipFill>
            <a:blip r:embed="rId13" cstate="print"/>
            <a:stretch>
              <a:fillRect/>
            </a:stretch>
          </p:blipFill>
          <p:spPr>
            <a:xfrm>
              <a:off x="914400" y="1828800"/>
              <a:ext cx="685800" cy="685800"/>
            </a:xfrm>
            <a:prstGeom prst="rect">
              <a:avLst/>
            </a:prstGeom>
          </p:spPr>
        </p:pic>
        <p:pic>
          <p:nvPicPr>
            <p:cNvPr id="21" name="Picture 20" descr="DBM.svg"/>
            <p:cNvPicPr>
              <a:picLocks noChangeAspect="1"/>
            </p:cNvPicPr>
            <p:nvPr/>
          </p:nvPicPr>
          <p:blipFill>
            <a:blip r:embed="rId14" cstate="print"/>
            <a:stretch>
              <a:fillRect/>
            </a:stretch>
          </p:blipFill>
          <p:spPr>
            <a:xfrm>
              <a:off x="2743200" y="1828800"/>
              <a:ext cx="685800" cy="685800"/>
            </a:xfrm>
            <a:prstGeom prst="rect">
              <a:avLst/>
            </a:prstGeom>
          </p:spPr>
        </p:pic>
        <p:pic>
          <p:nvPicPr>
            <p:cNvPr id="22" name="Picture 21" descr="DILG.svg"/>
            <p:cNvPicPr>
              <a:picLocks noChangeAspect="1"/>
            </p:cNvPicPr>
            <p:nvPr/>
          </p:nvPicPr>
          <p:blipFill>
            <a:blip r:embed="rId15" cstate="print"/>
            <a:stretch>
              <a:fillRect/>
            </a:stretch>
          </p:blipFill>
          <p:spPr>
            <a:xfrm>
              <a:off x="914400" y="2743200"/>
              <a:ext cx="685800" cy="685800"/>
            </a:xfrm>
            <a:prstGeom prst="rect">
              <a:avLst/>
            </a:prstGeom>
          </p:spPr>
        </p:pic>
        <p:pic>
          <p:nvPicPr>
            <p:cNvPr id="23" name="Picture 22" descr="dswd.png"/>
            <p:cNvPicPr>
              <a:picLocks noChangeAspect="1"/>
            </p:cNvPicPr>
            <p:nvPr/>
          </p:nvPicPr>
          <p:blipFill>
            <a:blip r:embed="rId16" cstate="print"/>
            <a:srcRect l="11765" r="11765"/>
            <a:stretch>
              <a:fillRect/>
            </a:stretch>
          </p:blipFill>
          <p:spPr>
            <a:xfrm>
              <a:off x="1905000" y="1828800"/>
              <a:ext cx="685800" cy="685800"/>
            </a:xfrm>
            <a:prstGeom prst="rect">
              <a:avLst/>
            </a:prstGeom>
          </p:spPr>
        </p:pic>
        <p:pic>
          <p:nvPicPr>
            <p:cNvPr id="24" name="Picture 23" descr="DND.svg"/>
            <p:cNvPicPr>
              <a:picLocks noChangeAspect="1"/>
            </p:cNvPicPr>
            <p:nvPr/>
          </p:nvPicPr>
          <p:blipFill>
            <a:blip r:embed="rId17" cstate="print"/>
            <a:stretch>
              <a:fillRect/>
            </a:stretch>
          </p:blipFill>
          <p:spPr>
            <a:xfrm>
              <a:off x="1891145" y="3581400"/>
              <a:ext cx="685800" cy="685800"/>
            </a:xfrm>
            <a:prstGeom prst="rect">
              <a:avLst/>
            </a:prstGeom>
          </p:spPr>
        </p:pic>
        <p:pic>
          <p:nvPicPr>
            <p:cNvPr id="25" name="Picture 24" descr="DOH.png"/>
            <p:cNvPicPr>
              <a:picLocks noChangeAspect="1"/>
            </p:cNvPicPr>
            <p:nvPr/>
          </p:nvPicPr>
          <p:blipFill>
            <a:blip r:embed="rId18" cstate="print"/>
            <a:stretch>
              <a:fillRect/>
            </a:stretch>
          </p:blipFill>
          <p:spPr>
            <a:xfrm>
              <a:off x="1897646" y="2743200"/>
              <a:ext cx="691818" cy="686298"/>
            </a:xfrm>
            <a:prstGeom prst="rect">
              <a:avLst/>
            </a:prstGeom>
          </p:spPr>
        </p:pic>
        <p:pic>
          <p:nvPicPr>
            <p:cNvPr id="26" name="Picture 25" descr="dost-iloilo.jpg"/>
            <p:cNvPicPr>
              <a:picLocks noChangeAspect="1"/>
            </p:cNvPicPr>
            <p:nvPr/>
          </p:nvPicPr>
          <p:blipFill>
            <a:blip r:embed="rId19" cstate="print"/>
            <a:srcRect l="12580" t="9435" r="11938" b="8793"/>
            <a:stretch>
              <a:fillRect/>
            </a:stretch>
          </p:blipFill>
          <p:spPr>
            <a:xfrm>
              <a:off x="2881745" y="3581400"/>
              <a:ext cx="623455" cy="675410"/>
            </a:xfrm>
            <a:prstGeom prst="rect">
              <a:avLst/>
            </a:prstGeom>
          </p:spPr>
        </p:pic>
        <p:pic>
          <p:nvPicPr>
            <p:cNvPr id="27" name="Picture 26" descr="DOTC.svg"/>
            <p:cNvPicPr>
              <a:picLocks noChangeAspect="1"/>
            </p:cNvPicPr>
            <p:nvPr/>
          </p:nvPicPr>
          <p:blipFill>
            <a:blip r:embed="rId20" cstate="print"/>
            <a:stretch>
              <a:fillRect/>
            </a:stretch>
          </p:blipFill>
          <p:spPr>
            <a:xfrm>
              <a:off x="900545" y="3581400"/>
              <a:ext cx="685800" cy="685800"/>
            </a:xfrm>
            <a:prstGeom prst="rect">
              <a:avLst/>
            </a:prstGeom>
          </p:spPr>
        </p:pic>
        <p:pic>
          <p:nvPicPr>
            <p:cNvPr id="28" name="Picture 27" descr="DPWH.svg"/>
            <p:cNvPicPr>
              <a:picLocks noChangeAspect="1"/>
            </p:cNvPicPr>
            <p:nvPr/>
          </p:nvPicPr>
          <p:blipFill>
            <a:blip r:embed="rId21" cstate="print"/>
            <a:stretch>
              <a:fillRect/>
            </a:stretch>
          </p:blipFill>
          <p:spPr>
            <a:xfrm>
              <a:off x="2819400" y="2743200"/>
              <a:ext cx="685800" cy="685800"/>
            </a:xfrm>
            <a:prstGeom prst="rect">
              <a:avLst/>
            </a:prstGeom>
          </p:spPr>
        </p:pic>
        <p:pic>
          <p:nvPicPr>
            <p:cNvPr id="29" name="Picture 28" descr="DOJ-logo.png"/>
            <p:cNvPicPr>
              <a:picLocks noChangeAspect="1"/>
            </p:cNvPicPr>
            <p:nvPr/>
          </p:nvPicPr>
          <p:blipFill>
            <a:blip r:embed="rId22" cstate="print"/>
            <a:stretch>
              <a:fillRect/>
            </a:stretch>
          </p:blipFill>
          <p:spPr>
            <a:xfrm>
              <a:off x="881149" y="4419600"/>
              <a:ext cx="685800" cy="685800"/>
            </a:xfrm>
            <a:prstGeom prst="rect">
              <a:avLst/>
            </a:prstGeom>
          </p:spPr>
        </p:pic>
        <p:pic>
          <p:nvPicPr>
            <p:cNvPr id="30" name="Picture 29" descr="NCIP-9.png"/>
            <p:cNvPicPr>
              <a:picLocks noChangeAspect="1"/>
            </p:cNvPicPr>
            <p:nvPr/>
          </p:nvPicPr>
          <p:blipFill>
            <a:blip r:embed="rId23" cstate="print"/>
            <a:stretch>
              <a:fillRect/>
            </a:stretch>
          </p:blipFill>
          <p:spPr>
            <a:xfrm>
              <a:off x="1856509" y="4419600"/>
              <a:ext cx="685800" cy="685800"/>
            </a:xfrm>
            <a:prstGeom prst="rect">
              <a:avLst/>
            </a:prstGeom>
          </p:spPr>
        </p:pic>
        <p:pic>
          <p:nvPicPr>
            <p:cNvPr id="31" name="Picture 30" descr="PAGCOR.png"/>
            <p:cNvPicPr>
              <a:picLocks noChangeAspect="1"/>
            </p:cNvPicPr>
            <p:nvPr/>
          </p:nvPicPr>
          <p:blipFill>
            <a:blip r:embed="rId24" cstate="print"/>
            <a:stretch>
              <a:fillRect/>
            </a:stretch>
          </p:blipFill>
          <p:spPr>
            <a:xfrm>
              <a:off x="1856509" y="5334000"/>
              <a:ext cx="685800" cy="685800"/>
            </a:xfrm>
            <a:prstGeom prst="rect">
              <a:avLst/>
            </a:prstGeom>
          </p:spPr>
        </p:pic>
        <p:pic>
          <p:nvPicPr>
            <p:cNvPr id="32" name="Picture 31" descr="TESDA.png"/>
            <p:cNvPicPr>
              <a:picLocks noChangeAspect="1"/>
            </p:cNvPicPr>
            <p:nvPr/>
          </p:nvPicPr>
          <p:blipFill>
            <a:blip r:embed="rId25" cstate="print"/>
            <a:stretch>
              <a:fillRect/>
            </a:stretch>
          </p:blipFill>
          <p:spPr>
            <a:xfrm>
              <a:off x="2938549" y="4419600"/>
              <a:ext cx="548640" cy="685800"/>
            </a:xfrm>
            <a:prstGeom prst="rect">
              <a:avLst/>
            </a:prstGeom>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4783675"/>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Image result for boracay recent photos">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3E06F05-9E0C-4F94-A54D-FBE5B472CACC}"/>
              </a:ext>
            </a:extLst>
          </p:cNvPr>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6"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D93F901-D07A-48A3-AD22-557FF67F9270}"/>
              </a:ext>
            </a:extLst>
          </p:cNvPr>
          <p:cNvSpPr>
            <a:spLocks noGrp="1"/>
          </p:cNvSpPr>
          <p:nvPr>
            <p:ph type="title"/>
          </p:nvPr>
        </p:nvSpPr>
        <p:spPr>
          <a:xfrm>
            <a:off x="228600" y="5715000"/>
            <a:ext cx="4419600" cy="1143000"/>
          </a:xfrm>
        </p:spPr>
        <p:txBody>
          <a:bodyPr>
            <a:normAutofit/>
          </a:bodyPr>
          <a:lstStyle/>
          <a:p>
            <a:pPr algn="l"/>
            <a:r>
              <a:rPr lang="en-PH" b="1" dirty="0">
                <a:solidFill>
                  <a:schemeClr val="tx2"/>
                </a:solidFill>
                <a:effectLst>
                  <a:outerShdw blurRad="38100" dist="38100" dir="2700000" algn="tl">
                    <a:srgbClr val="000000">
                      <a:alpha val="43137"/>
                    </a:srgbClr>
                  </a:outerShdw>
                </a:effectLst>
              </a:rPr>
              <a:t>Boracay Island</a:t>
            </a:r>
            <a:endParaRPr lang="en-PH" sz="31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435748"/>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2560" t="27072" r="21855" b="17002"/>
          <a:stretch/>
        </p:blipFill>
        <p:spPr bwMode="auto">
          <a:xfrm>
            <a:off x="-33647" y="0"/>
            <a:ext cx="9177647" cy="6858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2052" name="Picture 4" descr="Image result for manila bay before and after 2019"/>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200" y="0"/>
            <a:ext cx="9220200" cy="6858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053" name="Picture 5"/>
          <p:cNvPicPr>
            <a:picLocks noChangeAspect="1" noChangeArrowheads="1"/>
          </p:cNvPicPr>
          <p:nvPr/>
        </p:nvPicPr>
        <p:blipFill rotWithShape="1">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2393" t="27113" r="22245" b="17080"/>
          <a:stretch/>
        </p:blipFill>
        <p:spPr bwMode="auto">
          <a:xfrm>
            <a:off x="-87086" y="0"/>
            <a:ext cx="9231086" cy="6858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6903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3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checkerboard(across)">
                                      <p:cBhvr>
                                        <p:cTn id="12" dur="30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checkerboard(across)">
                                      <p:cBhvr>
                                        <p:cTn id="17" dur="5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p:txBody>
          <a:bodyPr/>
          <a:lstStyle/>
          <a:p>
            <a:endParaRPr lang="en-PH"/>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1966" t="26360" r="21410" b="16408"/>
          <a:stretch/>
        </p:blipFill>
        <p:spPr bwMode="auto">
          <a:xfrm>
            <a:off x="-7917" y="0"/>
            <a:ext cx="9151917" cy="6858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81690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TotalTime>
  <Words>956</Words>
  <Application>Microsoft Office PowerPoint</Application>
  <PresentationFormat>On-screen Show (4:3)</PresentationFormat>
  <Paragraphs>85</Paragraphs>
  <Slides>9</Slides>
  <Notes>9</Notes>
  <HiddenSlides>0</HiddenSlides>
  <MMClips>0</MMClips>
  <ScaleCrop>false</ScaleCrop>
  <HeadingPairs>
    <vt:vector size="4" baseType="variant">
      <vt:variant>
        <vt:lpstr>Design Template</vt:lpstr>
      </vt:variant>
      <vt:variant>
        <vt:i4>1</vt:i4>
      </vt:variant>
      <vt:variant>
        <vt:lpstr>Slide Titles</vt:lpstr>
      </vt:variant>
      <vt:variant>
        <vt:i4>9</vt:i4>
      </vt:variant>
    </vt:vector>
  </HeadingPairs>
  <TitlesOfParts>
    <vt:vector size="10" baseType="lpstr">
      <vt:lpstr>Office Theme</vt:lpstr>
      <vt:lpstr>International Conference on Forest and Landscape Restoration (FLR)</vt:lpstr>
      <vt:lpstr>Slide 2</vt:lpstr>
      <vt:lpstr>NGP ACCOMPLISHMENT  (as of Dec 2018)</vt:lpstr>
      <vt:lpstr>Philippine National Action Plan on Forest and Landscape Restoration (2016-18 through the Food and Agriculture Organization (FAO)</vt:lpstr>
      <vt:lpstr>Slide 5</vt:lpstr>
      <vt:lpstr>Slide 6</vt:lpstr>
      <vt:lpstr>Boracay Island</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Conference on Forest and Landscape Restoration (FLR)</dc:title>
  <dc:creator>cllabastilla</dc:creator>
  <cp:lastModifiedBy>AFoCoRegionalProjectComponent2-02</cp:lastModifiedBy>
  <cp:revision>12</cp:revision>
  <cp:lastPrinted>2019-02-26T03:40:55Z</cp:lastPrinted>
  <dcterms:created xsi:type="dcterms:W3CDTF">2019-02-26T23:57:06Z</dcterms:created>
  <dcterms:modified xsi:type="dcterms:W3CDTF">2019-02-26T23:58:35Z</dcterms:modified>
</cp:coreProperties>
</file>